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69" r:id="rId4"/>
    <p:sldId id="270" r:id="rId5"/>
    <p:sldId id="271" r:id="rId6"/>
    <p:sldId id="272" r:id="rId7"/>
    <p:sldId id="273" r:id="rId8"/>
    <p:sldId id="274" r:id="rId9"/>
    <p:sldId id="275" r:id="rId10"/>
    <p:sldId id="27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6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69" y="3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EBC67-D816-276F-AC02-F7C8915677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00DEE8-1A5F-4FA8-54DD-F70ACB2045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H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4D5EB-C688-C16D-EDFE-F16EF50DFB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5AB2B-FBA4-4FC0-9376-D526C02A93A6}" type="datetimeFigureOut">
              <a:rPr lang="en-HK" smtClean="0"/>
              <a:t>28/2/2024</a:t>
            </a:fld>
            <a:endParaRPr lang="en-H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3D8AC4-E800-C5D5-6CB0-1750E6A66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5D281F-CE91-5379-2D29-A860DC573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2B2C4-AF79-405F-A33E-5ADB695C9038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34949801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51BBEB-D140-B37B-34E1-B67CF1FA3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41418F-23EA-7170-011E-08703963F4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H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F5F45F-12A9-0637-4551-A1DF5CE19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5AB2B-FBA4-4FC0-9376-D526C02A93A6}" type="datetimeFigureOut">
              <a:rPr lang="en-HK" smtClean="0"/>
              <a:t>28/2/2024</a:t>
            </a:fld>
            <a:endParaRPr lang="en-H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66D008-0EDE-C25B-0692-0C1374C8B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87E218-46A9-BBAC-1701-956D125AD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2B2C4-AF79-405F-A33E-5ADB695C9038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42191523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6EE761F-EF70-C020-066F-C543A73A2F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2E886D-D9A1-3CCA-5ABB-7ECF9EAA56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H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53C84D-253D-4C86-AC91-CF7C5F6F58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5AB2B-FBA4-4FC0-9376-D526C02A93A6}" type="datetimeFigureOut">
              <a:rPr lang="en-HK" smtClean="0"/>
              <a:t>28/2/2024</a:t>
            </a:fld>
            <a:endParaRPr lang="en-H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862D99-A2B8-2F85-C25C-4A1AD4DBB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91F800-BED9-79C8-9D14-EC915DCA3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2B2C4-AF79-405F-A33E-5ADB695C9038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85366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DA291-E754-1619-AE3F-D80930319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741EB7-635C-DAE1-3FA3-4DC3C52743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H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5CF15C-111D-00CC-6CAF-725B454A0E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5AB2B-FBA4-4FC0-9376-D526C02A93A6}" type="datetimeFigureOut">
              <a:rPr lang="en-HK" smtClean="0"/>
              <a:t>28/2/2024</a:t>
            </a:fld>
            <a:endParaRPr lang="en-H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9A38FD-BE23-0E8E-1D03-F4DD750B6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5385F6-E7AA-BDBD-C462-F02C867A7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2B2C4-AF79-405F-A33E-5ADB695C9038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21715894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0487F-0289-B4AD-5385-A750DAD5F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A60A8C-8C4B-7BD1-B555-AC77996C81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86E461-6F93-B5D0-3C77-BA960C2CE7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5AB2B-FBA4-4FC0-9376-D526C02A93A6}" type="datetimeFigureOut">
              <a:rPr lang="en-HK" smtClean="0"/>
              <a:t>28/2/2024</a:t>
            </a:fld>
            <a:endParaRPr lang="en-H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0730D4-E61E-E3B8-43CD-18D36E5190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EEB65-ADE6-126E-5516-2492BB705D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2B2C4-AF79-405F-A33E-5ADB695C9038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11520845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34ED0A-C8A0-08C8-6E5C-56D0DA940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5493D1-A2FB-E796-A729-24E7E7F056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H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DA72E9-E679-B059-7792-D697400DF1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H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74B8B4-6707-F377-C183-FD5AFFE34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5AB2B-FBA4-4FC0-9376-D526C02A93A6}" type="datetimeFigureOut">
              <a:rPr lang="en-HK" smtClean="0"/>
              <a:t>28/2/2024</a:t>
            </a:fld>
            <a:endParaRPr lang="en-H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DB3916-0EBD-31A2-9477-DE1653637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0D305F-FEAE-16DE-E670-5C772A529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2B2C4-AF79-405F-A33E-5ADB695C9038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26591255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67E12-11F0-8D86-7D78-23703CC7E9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1D91FA-F660-4F61-E7CE-7FE4731E8B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A43FD0-C9EA-B450-D08C-BFA0AA1D64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H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5BA39E-A000-BB6D-6AD5-01D5CE43A1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D925D1-BA1A-F1EE-85C0-3EDEAFE2D3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H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D15BA7C-4393-FC24-9767-F8432BEFF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5AB2B-FBA4-4FC0-9376-D526C02A93A6}" type="datetimeFigureOut">
              <a:rPr lang="en-HK" smtClean="0"/>
              <a:t>28/2/2024</a:t>
            </a:fld>
            <a:endParaRPr lang="en-H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ADDF23C-5E88-D652-1460-7758EB9F8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8E3581F-1FE3-7E40-F262-6ACCD5EB6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2B2C4-AF79-405F-A33E-5ADB695C9038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22597907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25237B-7A8C-EF08-8068-0A6409727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99A313-C413-8015-01D2-1F2C418ACA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5AB2B-FBA4-4FC0-9376-D526C02A93A6}" type="datetimeFigureOut">
              <a:rPr lang="en-HK" smtClean="0"/>
              <a:t>28/2/2024</a:t>
            </a:fld>
            <a:endParaRPr lang="en-H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757079-3593-A412-4908-D4027CEA9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D34C66-1D06-B615-F155-285A09AD7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2B2C4-AF79-405F-A33E-5ADB695C9038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4787557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D9B086-BE3A-743B-2490-023369A73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5AB2B-FBA4-4FC0-9376-D526C02A93A6}" type="datetimeFigureOut">
              <a:rPr lang="en-HK" smtClean="0"/>
              <a:t>28/2/2024</a:t>
            </a:fld>
            <a:endParaRPr lang="en-H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2016D58-638A-465A-E3B6-87E1AC50D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713B6F-8357-F18C-9EDC-6474047D2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2B2C4-AF79-405F-A33E-5ADB695C9038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3757113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B1C7B8-5A88-1E18-601F-C51F764957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92D857-DCA3-2938-0FA1-E216CF5C94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H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108BDB-CB54-DED8-B972-28828E2AD2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520AFB-15C9-A688-A774-11BBB85C7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5AB2B-FBA4-4FC0-9376-D526C02A93A6}" type="datetimeFigureOut">
              <a:rPr lang="en-HK" smtClean="0"/>
              <a:t>28/2/2024</a:t>
            </a:fld>
            <a:endParaRPr lang="en-H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45CE6D-B234-5DF4-7A33-560B5D2A1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AED8EE-8C3B-4AA7-3D29-0736108E5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2B2C4-AF79-405F-A33E-5ADB695C9038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8061190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F7D60-08D1-D5F5-A34C-3749A0908C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2070B10-DB56-0244-9465-B1BFAEC276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H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B519EE-27FF-ED67-42F0-151486463F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F36354-CFC2-682E-A400-6D591C0BCD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5AB2B-FBA4-4FC0-9376-D526C02A93A6}" type="datetimeFigureOut">
              <a:rPr lang="en-HK" smtClean="0"/>
              <a:t>28/2/2024</a:t>
            </a:fld>
            <a:endParaRPr lang="en-H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6DBFBB-7AD3-5262-9AE2-48DDAFF05A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60C881-DA11-BC06-667E-FA7ACDA95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2B2C4-AF79-405F-A33E-5ADB695C9038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2579980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920E22-0E32-BFD5-2CCE-016DB12C53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H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4DC704-F308-998D-7825-8D703E9B15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H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FB7BA1-796F-841E-6F92-F2B240419F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B5AB2B-FBA4-4FC0-9376-D526C02A93A6}" type="datetimeFigureOut">
              <a:rPr lang="en-HK" smtClean="0"/>
              <a:t>28/2/2024</a:t>
            </a:fld>
            <a:endParaRPr lang="en-H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47F948-1D3F-CFBF-9139-D542D09DAD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H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5CF35F-3BD0-5F4D-269E-C82A277776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C2B2C4-AF79-405F-A33E-5ADB695C9038}" type="slidenum">
              <a:rPr lang="en-HK" smtClean="0"/>
              <a:t>‹#›</a:t>
            </a:fld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1615585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4393AA-B35A-8EE6-13A2-53610320924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51DBD7-64DC-A351-FF27-D3B4E9781A0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3014786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7BB05-0E0F-F518-C363-F654B701F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5445"/>
            <a:ext cx="9238434" cy="857559"/>
          </a:xfrm>
        </p:spPr>
        <p:txBody>
          <a:bodyPr>
            <a:normAutofit/>
          </a:bodyPr>
          <a:lstStyle/>
          <a:p>
            <a:r>
              <a:rPr lang="en-GB" cap="none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Conclusions</a:t>
            </a:r>
            <a:endParaRPr lang="en-HK" cap="none" spc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6EE420-5AD5-03E0-6A81-7A10CB713A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1627" y="2591590"/>
            <a:ext cx="9452746" cy="3324087"/>
          </a:xfrm>
        </p:spPr>
        <p:txBody>
          <a:bodyPr>
            <a:normAutofit fontScale="92500" lnSpcReduction="20000"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Best Model is Linear regression , with all 80 DEXA features (where absent cells are less than 20 percent) , with imputed data – 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AUC : 0.75 , RMSE: 1.3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Challenging part of the problem – Sparse data set , Feature selection – more costly procedures like RFE difficult on 160 features and Using AUC for a regression task – by using custom scoring.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work should include – better data exploration , relation between DEXA features and leveraging clustering between DEXA features, Feature engineering based on Age and Sex rather than using them directly – Age/Sex based aggregate feature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5D00C3FF-D908-E078-46FC-883926EFC4A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87500" t="-287500" r="-287500" b="-28750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209359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5788"/>
    </mc:Choice>
    <mc:Fallback xmlns="">
      <p:transition spd="slow" advTm="1857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7BB05-0E0F-F518-C363-F654B701F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5445"/>
            <a:ext cx="9238434" cy="857559"/>
          </a:xfrm>
        </p:spPr>
        <p:txBody>
          <a:bodyPr>
            <a:normAutofit/>
          </a:bodyPr>
          <a:lstStyle/>
          <a:p>
            <a:r>
              <a:rPr lang="en-GB" cap="none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Baseline Models </a:t>
            </a:r>
            <a:endParaRPr lang="en-HK" cap="none" spc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6EE420-5AD5-03E0-6A81-7A10CB713A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1627" y="2591590"/>
            <a:ext cx="9452746" cy="3324087"/>
          </a:xfrm>
        </p:spPr>
        <p:txBody>
          <a:bodyPr>
            <a:normAutofit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built baseline models – without feature engineering &amp; exhaustive hyperparameter search and found following results – which we tried to further improve upon.</a:t>
            </a:r>
          </a:p>
          <a:p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7D8FAD37-1E95-5B9A-3B3A-162E1763AC20}"/>
              </a:ext>
            </a:extLst>
          </p:cNvPr>
          <p:cNvGraphicFramePr>
            <a:graphicFrameLocks noGrp="1"/>
          </p:cNvGraphicFramePr>
          <p:nvPr/>
        </p:nvGraphicFramePr>
        <p:xfrm>
          <a:off x="4512469" y="3714750"/>
          <a:ext cx="3073400" cy="9525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28800">
                  <a:extLst>
                    <a:ext uri="{9D8B030D-6E8A-4147-A177-3AD203B41FA5}">
                      <a16:colId xmlns:a16="http://schemas.microsoft.com/office/drawing/2014/main" val="2743219362"/>
                    </a:ext>
                  </a:extLst>
                </a:gridCol>
                <a:gridCol w="1244600">
                  <a:extLst>
                    <a:ext uri="{9D8B030D-6E8A-4147-A177-3AD203B41FA5}">
                      <a16:colId xmlns:a16="http://schemas.microsoft.com/office/drawing/2014/main" val="3622429701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HK" sz="960" u="none" strike="noStrike">
                          <a:effectLst/>
                        </a:rPr>
                        <a:t>Model</a:t>
                      </a:r>
                      <a:endParaRPr lang="en-HK" sz="960" b="1" i="0" u="none" strike="noStrike">
                        <a:solidFill>
                          <a:srgbClr val="374151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HK" sz="960" u="none" strike="noStrike">
                          <a:effectLst/>
                        </a:rPr>
                        <a:t>Test AUC Score</a:t>
                      </a:r>
                      <a:endParaRPr lang="en-HK" sz="960" b="1" i="0" u="none" strike="noStrike">
                        <a:solidFill>
                          <a:srgbClr val="374151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4763" marR="4763" marT="4763" marB="0" anchor="b"/>
                </a:tc>
                <a:extLst>
                  <a:ext uri="{0D108BD9-81ED-4DB2-BD59-A6C34878D82A}">
                    <a16:rowId xmlns:a16="http://schemas.microsoft.com/office/drawing/2014/main" val="29221646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HK" sz="960" u="none" strike="noStrike">
                          <a:effectLst/>
                        </a:rPr>
                        <a:t>Linear Regression</a:t>
                      </a:r>
                      <a:endParaRPr lang="en-HK" sz="960" b="0" i="0" u="none" strike="noStrike">
                        <a:solidFill>
                          <a:srgbClr val="374151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HK" sz="960" u="none" strike="noStrike">
                          <a:effectLst/>
                        </a:rPr>
                        <a:t>0.7032</a:t>
                      </a:r>
                      <a:endParaRPr lang="en-HK" sz="960" b="0" i="0" u="none" strike="noStrike">
                        <a:solidFill>
                          <a:srgbClr val="374151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1749826908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l" fontAlgn="ctr"/>
                      <a:r>
                        <a:rPr lang="en-HK" sz="960" u="none" strike="noStrike">
                          <a:effectLst/>
                        </a:rPr>
                        <a:t>Random Forest Regressor</a:t>
                      </a:r>
                      <a:endParaRPr lang="en-HK" sz="960" b="0" i="0" u="none" strike="noStrike">
                        <a:solidFill>
                          <a:srgbClr val="374151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HK" sz="960" u="none" strike="noStrike" dirty="0">
                          <a:effectLst/>
                        </a:rPr>
                        <a:t>0.7318</a:t>
                      </a:r>
                      <a:endParaRPr lang="en-HK" sz="960" b="0" i="0" u="none" strike="noStrike" dirty="0">
                        <a:solidFill>
                          <a:srgbClr val="374151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21064462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HK" sz="960" u="none" strike="noStrike">
                          <a:effectLst/>
                        </a:rPr>
                        <a:t>XGBoost Regressor</a:t>
                      </a:r>
                      <a:endParaRPr lang="en-HK" sz="960" b="0" i="0" u="none" strike="noStrike">
                        <a:solidFill>
                          <a:srgbClr val="374151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HK" sz="960" u="none" strike="noStrike" dirty="0">
                          <a:effectLst/>
                        </a:rPr>
                        <a:t>0.7348</a:t>
                      </a:r>
                      <a:endParaRPr lang="en-HK" sz="960" b="0" i="0" u="none" strike="noStrike" dirty="0">
                        <a:solidFill>
                          <a:srgbClr val="374151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4209144520"/>
                  </a:ext>
                </a:extLst>
              </a:tr>
            </a:tbl>
          </a:graphicData>
        </a:graphic>
      </p:graphicFrame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4BF25A80-77DB-A42B-35E3-DAAF8177E04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87500" t="-287500" r="-287500" b="-28750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71736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412"/>
    </mc:Choice>
    <mc:Fallback xmlns="">
      <p:transition spd="slow" advTm="414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7BB05-0E0F-F518-C363-F654B701F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5445"/>
            <a:ext cx="9238434" cy="857559"/>
          </a:xfrm>
        </p:spPr>
        <p:txBody>
          <a:bodyPr>
            <a:normAutofit/>
          </a:bodyPr>
          <a:lstStyle/>
          <a:p>
            <a:r>
              <a:rPr lang="en-GB" cap="none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Hyperparameter Space &amp; Grid Search</a:t>
            </a:r>
            <a:endParaRPr lang="en-HK" cap="none" spc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6EE420-5AD5-03E0-6A81-7A10CB713A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1627" y="2591590"/>
            <a:ext cx="9452746" cy="3324087"/>
          </a:xfrm>
        </p:spPr>
        <p:txBody>
          <a:bodyPr>
            <a:normAutofit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tried to improve models by introducing different regressors , increasing hyperparameter space and grid search during cross validation to find better models.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also did the cross validation optimization on both RMSE and AUC score to see if any difference in result.</a:t>
            </a:r>
          </a:p>
          <a:p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" name="Audio 19">
            <a:hlinkClick r:id="" action="ppaction://media"/>
            <a:extLst>
              <a:ext uri="{FF2B5EF4-FFF2-40B4-BE49-F238E27FC236}">
                <a16:creationId xmlns:a16="http://schemas.microsoft.com/office/drawing/2014/main" id="{516CE8A6-5F1F-A79C-25F0-A073427A0F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87500" t="-287500" r="-287500" b="-28750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154859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892"/>
    </mc:Choice>
    <mc:Fallback xmlns="">
      <p:transition spd="slow" advTm="378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7BB05-0E0F-F518-C363-F654B701F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5445"/>
            <a:ext cx="9238434" cy="857559"/>
          </a:xfrm>
        </p:spPr>
        <p:txBody>
          <a:bodyPr>
            <a:normAutofit/>
          </a:bodyPr>
          <a:lstStyle/>
          <a:p>
            <a:r>
              <a:rPr lang="en-GB" cap="none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Hyperparameter Space &amp; Grid Search</a:t>
            </a:r>
            <a:endParaRPr lang="en-HK" cap="none" spc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6EE420-5AD5-03E0-6A81-7A10CB713A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1627" y="2591590"/>
            <a:ext cx="9452746" cy="332408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77B08F-311C-2852-C490-10D1477155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388" y="3085374"/>
            <a:ext cx="10779267" cy="1998310"/>
          </a:xfrm>
          <a:prstGeom prst="rect">
            <a:avLst/>
          </a:prstGeom>
        </p:spPr>
      </p:pic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4DFC13E6-03C7-7D16-5F95-904AD3C2469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87500" t="-287500" r="-287500" b="-28750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16219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716"/>
    </mc:Choice>
    <mc:Fallback xmlns="">
      <p:transition spd="slow" advTm="547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7BB05-0E0F-F518-C363-F654B701F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5445"/>
            <a:ext cx="9238434" cy="857559"/>
          </a:xfrm>
        </p:spPr>
        <p:txBody>
          <a:bodyPr>
            <a:normAutofit/>
          </a:bodyPr>
          <a:lstStyle/>
          <a:p>
            <a:r>
              <a:rPr lang="en-GB" cap="none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 Engineering</a:t>
            </a:r>
            <a:endParaRPr lang="en-HK" cap="none" spc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6EE420-5AD5-03E0-6A81-7A10CB713A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1627" y="2591590"/>
            <a:ext cx="9452746" cy="3324087"/>
          </a:xfrm>
        </p:spPr>
        <p:txBody>
          <a:bodyPr>
            <a:normAutofit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Next we added Feature engineering – two new features added for each existing features.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Added log scaling i.e. log value 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Added Gaussian Normalization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i.e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(value – mean of feature)/standard deviation of the feature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96CD9883-EC1A-59D2-1413-4C91E33680F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87500" t="-287500" r="-287500" b="-28750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021298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640"/>
    </mc:Choice>
    <mc:Fallback xmlns="">
      <p:transition spd="slow" advTm="156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7BB05-0E0F-F518-C363-F654B701F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5445"/>
            <a:ext cx="9238434" cy="857559"/>
          </a:xfrm>
        </p:spPr>
        <p:txBody>
          <a:bodyPr>
            <a:normAutofit/>
          </a:bodyPr>
          <a:lstStyle/>
          <a:p>
            <a:r>
              <a:rPr lang="en-GB" cap="none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 Engineering</a:t>
            </a:r>
            <a:endParaRPr lang="en-HK" cap="none" spc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6EE420-5AD5-03E0-6A81-7A10CB713A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1627" y="2591590"/>
            <a:ext cx="9452746" cy="332408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C0DCEB5-E85F-2630-04F2-F9ECC0F64F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606672"/>
            <a:ext cx="12192000" cy="1644655"/>
          </a:xfrm>
          <a:prstGeom prst="rect">
            <a:avLst/>
          </a:prstGeom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90622AE1-51AD-407A-466C-40BFB190939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87500" t="-287500" r="-287500" b="-28750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759598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020"/>
    </mc:Choice>
    <mc:Fallback xmlns="">
      <p:transition spd="slow" advTm="190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7BB05-0E0F-F518-C363-F654B701F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5445"/>
            <a:ext cx="9238434" cy="857559"/>
          </a:xfrm>
        </p:spPr>
        <p:txBody>
          <a:bodyPr>
            <a:normAutofit fontScale="90000"/>
          </a:bodyPr>
          <a:lstStyle/>
          <a:p>
            <a:r>
              <a:rPr lang="en-GB" cap="none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Experiments with Neural Network Model</a:t>
            </a:r>
            <a:endParaRPr lang="en-HK" cap="none" spc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6EE420-5AD5-03E0-6A81-7A10CB713A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1627" y="2591590"/>
            <a:ext cx="9452746" cy="3324087"/>
          </a:xfrm>
        </p:spPr>
        <p:txBody>
          <a:bodyPr>
            <a:normAutofit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Baseline Neural Network models provided low AUC score and training is not stabilizing i.e. loss is not going down with epochs.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Optimization can not be done on AUC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 adding log scale and normalized features – we see stabilization of loss and AUC score drastically improved , with AUC : 0.7 and RMSE : 1.3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22AFD001-FBE6-9820-CA35-D4F7843E2B4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87500" t="-287500" r="-287500" b="-28750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24842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513"/>
    </mc:Choice>
    <mc:Fallback xmlns="">
      <p:transition spd="slow" advTm="635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7BB05-0E0F-F518-C363-F654B701F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5445"/>
            <a:ext cx="9238434" cy="857559"/>
          </a:xfrm>
        </p:spPr>
        <p:txBody>
          <a:bodyPr>
            <a:normAutofit/>
          </a:bodyPr>
          <a:lstStyle/>
          <a:p>
            <a:r>
              <a:rPr lang="en-GB" cap="none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Training with All features</a:t>
            </a:r>
            <a:endParaRPr lang="en-HK" cap="none" spc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6EE420-5AD5-03E0-6A81-7A10CB713A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1627" y="2591590"/>
            <a:ext cx="9452746" cy="3324087"/>
          </a:xfrm>
        </p:spPr>
        <p:txBody>
          <a:bodyPr>
            <a:normAutofit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Used all 80 features for training – result improves slightly for linear regression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Note : All tests are done on 20% holdout 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B22A23B-8B72-3140-324F-2612B7C23F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624929"/>
            <a:ext cx="12192000" cy="1294797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D1CF0EFD-5046-10F2-D437-C7377EF0F3B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87500" t="-287500" r="-287500" b="-28750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461389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990"/>
    </mc:Choice>
    <mc:Fallback xmlns="">
      <p:transition spd="slow" advTm="279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7BB05-0E0F-F518-C363-F654B701F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5445"/>
            <a:ext cx="9238434" cy="857559"/>
          </a:xfrm>
        </p:spPr>
        <p:txBody>
          <a:bodyPr>
            <a:normAutofit/>
          </a:bodyPr>
          <a:lstStyle/>
          <a:p>
            <a:r>
              <a:rPr lang="en-GB" cap="none" spc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Conclusions</a:t>
            </a:r>
            <a:endParaRPr lang="en-HK" cap="none" spc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6EE420-5AD5-03E0-6A81-7A10CB713A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1627" y="2591590"/>
            <a:ext cx="9452746" cy="3324087"/>
          </a:xfrm>
        </p:spPr>
        <p:txBody>
          <a:bodyPr>
            <a:normAutofit fontScale="85000" lnSpcReduction="20000"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inherent relationship between DEXA features and MFI is linear – as feature engineering – adding polynomial features and feature selection helps both Linear Regression Model and Neural Network output.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general for Linear Regression and Neural network model – improving AUC score also showed improving RMSE. Finding a costly surrogate loss to mimic AUC may not be fruitful.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Tree based models like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RandomForest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provides a good baseline solution , but the limited feature engineering we added – did not help these models.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Increasing the feature space only upticks the Linear Regression slightly – feature selection can be finetuned more.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7AF06396-245F-1D79-398B-41346F63AF7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87500" t="-287500" r="-287500" b="-28750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443636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8562"/>
    </mc:Choice>
    <mc:Fallback xmlns="">
      <p:transition spd="slow" advTm="1385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451</Words>
  <Application>Microsoft Office PowerPoint</Application>
  <PresentationFormat>Widescreen</PresentationFormat>
  <Paragraphs>37</Paragraphs>
  <Slides>10</Slides>
  <Notes>0</Notes>
  <HiddenSlides>0</HiddenSlides>
  <MMClips>9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Segoe UI</vt:lpstr>
      <vt:lpstr>Times New Roman</vt:lpstr>
      <vt:lpstr>Office Theme</vt:lpstr>
      <vt:lpstr>PowerPoint Presentation</vt:lpstr>
      <vt:lpstr>Baseline Models </vt:lpstr>
      <vt:lpstr>Hyperparameter Space &amp; Grid Search</vt:lpstr>
      <vt:lpstr>Hyperparameter Space &amp; Grid Search</vt:lpstr>
      <vt:lpstr>Feature Engineering</vt:lpstr>
      <vt:lpstr>Feature Engineering</vt:lpstr>
      <vt:lpstr>Experiments with Neural Network Model</vt:lpstr>
      <vt:lpstr>Training with All features</vt:lpstr>
      <vt:lpstr>Conclusions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Anindita Paul</dc:creator>
  <cp:lastModifiedBy>Anindita Paul</cp:lastModifiedBy>
  <cp:revision>1</cp:revision>
  <dcterms:created xsi:type="dcterms:W3CDTF">2024-02-27T16:02:16Z</dcterms:created>
  <dcterms:modified xsi:type="dcterms:W3CDTF">2024-02-27T16:04:01Z</dcterms:modified>
</cp:coreProperties>
</file>

<file path=docProps/thumbnail.jpeg>
</file>